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9" r:id="rId9"/>
    <p:sldId id="266" r:id="rId10"/>
    <p:sldId id="265" r:id="rId11"/>
    <p:sldId id="275" r:id="rId12"/>
    <p:sldId id="276" r:id="rId13"/>
    <p:sldId id="267" r:id="rId14"/>
    <p:sldId id="271" r:id="rId15"/>
    <p:sldId id="272" r:id="rId16"/>
    <p:sldId id="270" r:id="rId17"/>
    <p:sldId id="27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9"/>
  </p:normalViewPr>
  <p:slideViewPr>
    <p:cSldViewPr snapToGrid="0">
      <p:cViewPr>
        <p:scale>
          <a:sx n="112" d="100"/>
          <a:sy n="112" d="100"/>
        </p:scale>
        <p:origin x="480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63204-C7F1-3D4E-A0C4-6362A8411003}" type="datetimeFigureOut">
              <a:rPr lang="en-US" smtClean="0"/>
              <a:t>11/6/23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D8258-ED56-8044-A8A7-5E46B1F83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7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78B5-472F-E6B0-3EC4-07E6A9CAB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012C1-B53D-2876-584B-69219E357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24AB5-5C13-1456-079B-7A4CB58C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ADE58-F095-6790-8664-57081A92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528B0-2D1D-3335-7547-C7484252D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0BF88-89B4-BF9E-8A8D-832242BB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5B0D4-71D5-C0B8-11A2-0576EB753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108FF-49F5-5025-8F58-A6B4B028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8166E-1EB6-4E0E-A649-3C8EC03A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AAFCB-58B9-A340-D3F8-E10436D2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4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2430CA-69DB-C95E-C9F6-07D28C596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D47637-3539-F349-E4F1-C4028FF66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D5B6C-EFCC-44DD-567C-E3651425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66207-97E2-4C64-A044-669A893D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90395-FB5C-97FD-02D9-F8B816ED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0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1C67-BAD0-4BD5-088D-F5849232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7D75D-7380-44A6-79F7-DDCD4B3D2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1C7C3-9233-036D-4BD7-700A6618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DA125-F4BC-4A68-BEEC-42319A2E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EAF97-F702-651F-CBB2-5435A0CF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EEA7-7AC0-6C62-C938-E930E649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C3595-C9E5-5B36-4BBF-619EBDC9B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C3277-951D-FC98-B44A-BC08F42D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70234-570B-D249-604C-15F43EA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48311-1C9C-8224-8D8C-3A6CBC88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9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FE18-F809-3B18-408F-4F8AD280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C29C2-79A5-1E8A-D85A-53251FC68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25417-2A57-F525-3E9E-4E0E0F126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7B665-B9EB-C215-AB1C-2DC31A80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A8238-274E-AF11-258D-1AA2D8AC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92CE8-7781-4F61-8CBC-76190B13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0F032-7552-9930-AAE5-60ADC0CE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91F43-E3FA-F36C-4E52-9D7BD8CCD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36761-DF8A-6368-61A9-6D293C29D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4AAF28-A545-CE79-CC1C-8E852BD68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F9928B-2854-4BFC-B189-B87858045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962525-6F25-7A47-D597-175D6B8FF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F80B4-AB3E-0671-051C-74D0BB78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B057B-16FC-FF22-A9D9-353C2349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3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D7444-6674-B700-83C8-526F649A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00A480-AB4C-CBBA-FAE2-EAD16E2C8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5EDB4-5511-8C3C-9F3E-873EDF3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0BA1F-C659-6568-177C-18631FA4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4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D3E58-5B75-E7DA-FDCC-AD2634A8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52179-D594-301E-582D-7098E3B34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D2754-F8E7-44DA-2E5A-116C5DB18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3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CFABD-583B-16D6-171E-C9071DC2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A97B5-34F9-0FE3-BB2B-C2DCFCFFE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04C26-9163-4BE3-94F3-858842209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A86AF-803D-00C7-83D5-E6C01414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F3303-B519-F409-C773-ABD1B2444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90EF7-9110-7BB0-15D6-FC57FBC84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6889-42DE-9BB3-644D-5CF28D75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15D0C-BD59-43E2-D701-8CFC95DEB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EBFBF-16A5-3B5A-18B2-7D708B8ED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CAB3D-E080-41A5-F6CE-CC503919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80E75-E501-FD9F-4A0E-17AC7A0B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1BF52-0580-9594-426F-E7B46739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EBF7D-3367-055B-7324-EAC3DFA5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12C5E-A8BB-6EF7-F699-B2E268D41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CE251-7680-41F8-F87B-14336C221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E1F6-21E7-F144-A874-C425C5BBD465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FD818-CD73-4881-032B-5F971A833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DED32-5F03-E13F-24E0-F6946B1D9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D5132-45E5-1D4B-9E5B-68E38814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5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qu.edu.om/librari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abdwani@squ.edu.om" TargetMode="External"/><Relationship Id="rId2" Type="http://schemas.openxmlformats.org/officeDocument/2006/relationships/hyperlink" Target="mailto:mahazr@squ.edu.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rwank@squ.edu.om" TargetMode="External"/><Relationship Id="rId5" Type="http://schemas.openxmlformats.org/officeDocument/2006/relationships/hyperlink" Target="mailto:halima07@squ.edu.om" TargetMode="External"/><Relationship Id="rId4" Type="http://schemas.openxmlformats.org/officeDocument/2006/relationships/hyperlink" Target="mailto:mariamn@squ.edu.om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7AF160D-1D69-A13C-FB04-B6AF0525BFE9}"/>
              </a:ext>
            </a:extLst>
          </p:cNvPr>
          <p:cNvSpPr/>
          <p:nvPr/>
        </p:nvSpPr>
        <p:spPr>
          <a:xfrm>
            <a:off x="1331260" y="1122363"/>
            <a:ext cx="9587752" cy="24542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222F2-DD32-6E8C-48FF-3C509693E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4328" y="1048871"/>
            <a:ext cx="8973671" cy="2272834"/>
          </a:xfrm>
          <a:noFill/>
        </p:spPr>
        <p:txBody>
          <a:bodyPr>
            <a:normAutofit/>
          </a:bodyPr>
          <a:lstStyle/>
          <a:p>
            <a:r>
              <a:rPr lang="en-US" b="1" dirty="0">
                <a:latin typeface="Times" pitchFamily="2" charset="0"/>
              </a:rPr>
              <a:t>MD Curriculum: Phase-I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FA2B0-2EEA-4FE3-46CD-7BEEE7A49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>
                <a:latin typeface="Times" pitchFamily="2" charset="0"/>
              </a:rPr>
              <a:t>Dr. Maha Z. </a:t>
            </a:r>
            <a:r>
              <a:rPr lang="en-US" dirty="0" err="1">
                <a:latin typeface="Times" pitchFamily="2" charset="0"/>
              </a:rPr>
              <a:t>Al-Riyami</a:t>
            </a:r>
            <a:endParaRPr lang="en-US" dirty="0">
              <a:latin typeface="Times" pitchFamily="2" charset="0"/>
            </a:endParaRPr>
          </a:p>
          <a:p>
            <a:r>
              <a:rPr lang="en-US" dirty="0">
                <a:latin typeface="Times" pitchFamily="2" charset="0"/>
              </a:rPr>
              <a:t>Phase-I coordinator</a:t>
            </a:r>
          </a:p>
          <a:p>
            <a:r>
              <a:rPr lang="en-US" dirty="0">
                <a:latin typeface="Times" pitchFamily="2" charset="0"/>
              </a:rPr>
              <a:t>Assistant Professor, Biochemistry Department</a:t>
            </a:r>
          </a:p>
        </p:txBody>
      </p:sp>
    </p:spTree>
    <p:extLst>
      <p:ext uri="{BB962C8B-B14F-4D97-AF65-F5344CB8AC3E}">
        <p14:creationId xmlns:p14="http://schemas.microsoft.com/office/powerpoint/2010/main" val="379504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61CF8D-EECA-1C1F-831E-A8AFE0DC572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DB4D2-5797-10EE-C939-74796716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62"/>
            <a:ext cx="10515600" cy="1325563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" pitchFamily="2" charset="0"/>
              </a:rPr>
              <a:t>Summer semester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CB181-649B-00C1-B44A-1794A5148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7" y="1688269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  <a:cs typeface="FF Unit Pro Light" panose="020B0504030101020102" pitchFamily="34" charset="0"/>
              </a:rPr>
              <a:t>Students who are expected to progress to Phase-II by the end of summer are eligible to study courses in the summer semester.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000" dirty="0">
              <a:latin typeface="Times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>
                <a:latin typeface="Times" pitchFamily="2" charset="0"/>
              </a:rPr>
              <a:t>In the summer semester, students in phase I can take </a:t>
            </a:r>
            <a:r>
              <a:rPr lang="en-US" sz="3000" dirty="0">
                <a:solidFill>
                  <a:srgbClr val="C00000"/>
                </a:solidFill>
                <a:latin typeface="Times" pitchFamily="2" charset="0"/>
              </a:rPr>
              <a:t>up to 3 courses </a:t>
            </a:r>
            <a:r>
              <a:rPr lang="en-US" sz="3000" dirty="0">
                <a:latin typeface="Times" pitchFamily="2" charset="0"/>
              </a:rPr>
              <a:t>with </a:t>
            </a:r>
            <a:r>
              <a:rPr lang="en-US" sz="3000" dirty="0">
                <a:solidFill>
                  <a:srgbClr val="C00000"/>
                </a:solidFill>
                <a:latin typeface="Times" pitchFamily="2" charset="0"/>
              </a:rPr>
              <a:t>maximum of 8 credits </a:t>
            </a:r>
            <a:r>
              <a:rPr lang="en-US" sz="3000" dirty="0">
                <a:latin typeface="Times" pitchFamily="2" charset="0"/>
              </a:rPr>
              <a:t>provided that:</a:t>
            </a:r>
          </a:p>
          <a:p>
            <a:pPr marL="227013" indent="0">
              <a:lnSpc>
                <a:spcPct val="150000"/>
              </a:lnSpc>
              <a:buNone/>
            </a:pPr>
            <a:r>
              <a:rPr lang="en-US" sz="3000" dirty="0">
                <a:latin typeface="Times" pitchFamily="2" charset="0"/>
              </a:rPr>
              <a:t>1. The student is not under probation.</a:t>
            </a:r>
          </a:p>
          <a:p>
            <a:pPr marL="587375" indent="-360363">
              <a:lnSpc>
                <a:spcPct val="100000"/>
              </a:lnSpc>
              <a:buNone/>
            </a:pPr>
            <a:r>
              <a:rPr lang="en-US" sz="3000" dirty="0">
                <a:latin typeface="Times" pitchFamily="2" charset="0"/>
              </a:rPr>
              <a:t>2. The student status after the spring semester is not suspended due to failure in 50% or more in the spring semester.</a:t>
            </a:r>
          </a:p>
        </p:txBody>
      </p:sp>
    </p:spTree>
    <p:extLst>
      <p:ext uri="{BB962C8B-B14F-4D97-AF65-F5344CB8AC3E}">
        <p14:creationId xmlns:p14="http://schemas.microsoft.com/office/powerpoint/2010/main" val="1709740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1744246-3AD1-6D8A-53E2-53F9E82B7A12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4C40D1-DF27-7EFF-AA2B-AAFAD2D17E24}"/>
              </a:ext>
            </a:extLst>
          </p:cNvPr>
          <p:cNvSpPr txBox="1"/>
          <p:nvPr/>
        </p:nvSpPr>
        <p:spPr>
          <a:xfrm>
            <a:off x="838200" y="1598613"/>
            <a:ext cx="1051560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-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Availability of UE and UR courses depends on the offering colleges, and students need to check if they will be available in the summer. </a:t>
            </a:r>
          </a:p>
          <a:p>
            <a:pPr algn="just"/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imes" pitchFamily="2" charset="0"/>
            </a:endParaRPr>
          </a:p>
          <a:p>
            <a:pPr algn="just"/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- For courses from the College of Medicine, the following usually offered in summer semesters (subject to change):    			      	- Medical Informatics I</a:t>
            </a:r>
          </a:p>
          <a:p>
            <a:pPr marL="177800" algn="just"/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	- Introduction to Human Anatomy</a:t>
            </a:r>
          </a:p>
          <a:p>
            <a:pPr marL="177800" algn="just"/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        - Introduction to Human Physiology</a:t>
            </a:r>
          </a:p>
          <a:p>
            <a:pPr marL="177800" algn="just"/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        - Enzymology and Metabolism</a:t>
            </a:r>
          </a:p>
          <a:p>
            <a:pPr marL="177800" algn="just"/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        - Cellular Communications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imes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FC50099-B7F4-2775-BD25-5B69E45DA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5"/>
            <a:ext cx="10515600" cy="1325563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" pitchFamily="2" charset="0"/>
              </a:rPr>
              <a:t>Summer semester regulations</a:t>
            </a:r>
          </a:p>
        </p:txBody>
      </p:sp>
    </p:spTree>
    <p:extLst>
      <p:ext uri="{BB962C8B-B14F-4D97-AF65-F5344CB8AC3E}">
        <p14:creationId xmlns:p14="http://schemas.microsoft.com/office/powerpoint/2010/main" val="360369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A6F663-306A-B160-D1E4-EBD7818F1110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813E8-B946-7818-8EE3-18391449677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40327" y="1545216"/>
            <a:ext cx="10813473" cy="5129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MD Phase-I students can register only if he/she has remaining 8 credits in phase-I or below.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Students on second probation or who have failed </a:t>
            </a:r>
            <a:r>
              <a:rPr lang="en-GB" dirty="0">
                <a:latin typeface="Times" pitchFamily="2" charset="0"/>
              </a:rPr>
              <a:t>50%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 of courses in spring are not allowed to register. 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Students who have withdrawn or postponed a course or have less load in fall and spring will be given less priority depending on the available slots.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MD Phase-1 maximum credits allowed 8 CR (3 courses).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  <a:t>Students may register only one university requirement or university elective.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63027D-2C09-CA16-5A3D-159DB5A7B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5"/>
            <a:ext cx="10515600" cy="1325563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" pitchFamily="2" charset="0"/>
              </a:rPr>
              <a:t>Eligibility criteria for summer registration:</a:t>
            </a:r>
          </a:p>
        </p:txBody>
      </p:sp>
    </p:spTree>
    <p:extLst>
      <p:ext uri="{BB962C8B-B14F-4D97-AF65-F5344CB8AC3E}">
        <p14:creationId xmlns:p14="http://schemas.microsoft.com/office/powerpoint/2010/main" val="531928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AF85261-7693-62CF-727A-7EC2DF01884A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9CC398-BEFB-FB65-31A8-EB093A889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91"/>
            <a:ext cx="10515600" cy="1325563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" pitchFamily="2" charset="0"/>
              </a:rPr>
              <a:t>Grade Scale: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3C7AB-1FE6-A344-EA71-BD4A57338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3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latin typeface="Times" pitchFamily="2" charset="0"/>
              </a:rPr>
              <a:t>Each grade carries numeric value for the purpose of computing a weighted average on a 4-point scale.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A6E193-1111-4E53-EF9A-0A9C1486AD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7210"/>
          <a:stretch/>
        </p:blipFill>
        <p:spPr>
          <a:xfrm>
            <a:off x="2478528" y="2705795"/>
            <a:ext cx="3161765" cy="35948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316569-738A-253C-570F-C445B3A29B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651" r="2857"/>
          <a:stretch/>
        </p:blipFill>
        <p:spPr>
          <a:xfrm>
            <a:off x="5645036" y="2878609"/>
            <a:ext cx="2897094" cy="340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E46BCE-ADCA-3424-95C4-15D5AFD34E54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3A53B9-02DE-1684-84A4-E315B2AA4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 dirty="0">
                <a:solidFill>
                  <a:srgbClr val="002060"/>
                </a:solidFill>
                <a:latin typeface="Times" pitchFamily="2" charset="0"/>
              </a:rPr>
              <a:t>Available Services for students</a:t>
            </a:r>
            <a:br>
              <a:rPr lang="en-GB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8605-9E1B-8A29-3909-517FCF7E4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460"/>
            <a:ext cx="10515600" cy="50070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sz="2800" b="1" dirty="0">
                <a:latin typeface="Times" pitchFamily="2" charset="0"/>
                <a:cs typeface="FF Unit Pro Light" panose="020B0504030101020102" pitchFamily="34" charset="0"/>
              </a:rPr>
              <a:t>Medical library: </a:t>
            </a:r>
          </a:p>
          <a:p>
            <a:pPr marL="360363" indent="-174625" algn="just"/>
            <a:r>
              <a:rPr lang="en-GB" sz="2800" dirty="0">
                <a:latin typeface="Times" pitchFamily="2" charset="0"/>
                <a:cs typeface="FF Unit Pro Light" panose="020B0504030101020102" pitchFamily="34" charset="0"/>
              </a:rPr>
              <a:t>A separate building in the College of Medicine where students can borrow medical resources or spend their break time there to study. The library can also be accessed off-campus (online).</a:t>
            </a:r>
          </a:p>
          <a:p>
            <a:pPr marL="185738" indent="0" algn="just">
              <a:buNone/>
            </a:pPr>
            <a:endParaRPr lang="en-GB" sz="2800" dirty="0">
              <a:latin typeface="Times" pitchFamily="2" charset="0"/>
              <a:cs typeface="FF Unit Pro Light" panose="020B0504030101020102" pitchFamily="34" charset="0"/>
            </a:endParaRPr>
          </a:p>
          <a:p>
            <a:pPr marL="360363" indent="-174625" algn="just"/>
            <a:r>
              <a:rPr lang="en-GB" sz="2800" dirty="0">
                <a:latin typeface="Times" pitchFamily="2" charset="0"/>
                <a:cs typeface="FF Unit Pro Light" panose="020B0504030101020102" pitchFamily="34" charset="0"/>
              </a:rPr>
              <a:t>Various medical journals, books and resources can be accessed for free through the SQU libraries website (</a:t>
            </a:r>
            <a:r>
              <a:rPr lang="en-GB" sz="2800" dirty="0">
                <a:latin typeface="Times" pitchFamily="2" charset="0"/>
                <a:cs typeface="FF Unit Pro Light" panose="020B0504030101020102" pitchFamily="34" charset="0"/>
                <a:hlinkClick r:id="rId2"/>
              </a:rPr>
              <a:t>https://squ.edu.om/libraries</a:t>
            </a:r>
            <a:r>
              <a:rPr lang="en-GB" sz="2800" dirty="0">
                <a:latin typeface="Times" pitchFamily="2" charset="0"/>
                <a:cs typeface="FF Unit Pro Light" panose="020B0504030101020102" pitchFamily="34" charset="0"/>
              </a:rPr>
              <a:t>). </a:t>
            </a:r>
          </a:p>
          <a:p>
            <a:pPr algn="just"/>
            <a:endParaRPr lang="en-GB" sz="2800" dirty="0">
              <a:latin typeface="Times" pitchFamily="2" charset="0"/>
              <a:cs typeface="FF Unit Pro Light" panose="020B0504030101020102" pitchFamily="34" charset="0"/>
            </a:endParaRPr>
          </a:p>
          <a:p>
            <a:pPr marL="0" indent="0" algn="just">
              <a:buNone/>
            </a:pPr>
            <a:r>
              <a:rPr lang="en-GB" sz="2800" b="1" dirty="0">
                <a:latin typeface="Times" pitchFamily="2" charset="0"/>
                <a:cs typeface="FF Unit Pro Light" panose="020B0504030101020102" pitchFamily="34" charset="0"/>
              </a:rPr>
              <a:t>Academic advisor: </a:t>
            </a:r>
          </a:p>
          <a:p>
            <a:pPr marL="400050" indent="-173038" algn="just"/>
            <a:r>
              <a:rPr lang="en-GB" sz="2800" dirty="0">
                <a:latin typeface="Times" pitchFamily="2" charset="0"/>
                <a:cs typeface="FF Unit Pro Light" panose="020B0504030101020102" pitchFamily="34" charset="0"/>
              </a:rPr>
              <a:t>Assigned to each student to guide them during the pre-clinical. </a:t>
            </a:r>
          </a:p>
          <a:p>
            <a:pPr marL="400050" indent="-173038" algn="just"/>
            <a:r>
              <a:rPr lang="en-GB" sz="2800" dirty="0">
                <a:latin typeface="Times" pitchFamily="2" charset="0"/>
                <a:cs typeface="FF Unit Pro Light" panose="020B0504030101020102" pitchFamily="34" charset="0"/>
              </a:rPr>
              <a:t>To know your academic advisor, sign in to the SQU portal system, then navigate to Personal &gt; Personal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53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0BFD12F-C803-7310-E3EA-1C0924049B2B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25D8A-02F4-21BB-F987-EC458B03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8981"/>
            <a:ext cx="9959788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b="1" dirty="0">
                <a:latin typeface="Times" pitchFamily="2" charset="0"/>
                <a:cs typeface="FF Unit Pro Light" panose="020B0504030101020102" pitchFamily="34" charset="0"/>
              </a:rPr>
              <a:t>Support services:</a:t>
            </a:r>
          </a:p>
          <a:p>
            <a:pPr marL="0" indent="227013" algn="just">
              <a:buNone/>
            </a:pPr>
            <a:r>
              <a:rPr lang="en-GB" dirty="0">
                <a:latin typeface="Times" pitchFamily="2" charset="0"/>
                <a:cs typeface="FF Unit Pro Light" panose="020B0504030101020102" pitchFamily="34" charset="0"/>
              </a:rPr>
              <a:t>- University Student Counselling Centre.</a:t>
            </a:r>
          </a:p>
          <a:p>
            <a:pPr marL="0" indent="227013" algn="just">
              <a:buNone/>
            </a:pPr>
            <a:r>
              <a:rPr lang="en-GB" dirty="0">
                <a:latin typeface="Times" pitchFamily="2" charset="0"/>
                <a:cs typeface="FF Unit Pro Light" panose="020B0504030101020102" pitchFamily="34" charset="0"/>
              </a:rPr>
              <a:t>- Student Clinic.</a:t>
            </a:r>
          </a:p>
          <a:p>
            <a:pPr marL="0" indent="227013" algn="just">
              <a:buNone/>
            </a:pPr>
            <a:r>
              <a:rPr lang="en-GB" dirty="0">
                <a:latin typeface="Times" pitchFamily="2" charset="0"/>
                <a:cs typeface="FF Unit Pro Light" panose="020B0504030101020102" pitchFamily="34" charset="0"/>
              </a:rPr>
              <a:t>- Student </a:t>
            </a:r>
            <a:r>
              <a:rPr lang="en-CA" dirty="0">
                <a:latin typeface="Times" pitchFamily="2" charset="0"/>
                <a:cs typeface="FF Unit Pro Light" panose="020B0504030101020102" pitchFamily="34" charset="0"/>
              </a:rPr>
              <a:t>W</a:t>
            </a:r>
            <a:r>
              <a:rPr lang="en-CA" dirty="0">
                <a:latin typeface="Times" pitchFamily="2" charset="0"/>
              </a:rPr>
              <a:t>ell-Being </a:t>
            </a:r>
            <a:r>
              <a:rPr lang="en-GB" dirty="0">
                <a:latin typeface="Times" pitchFamily="2" charset="0"/>
              </a:rPr>
              <a:t>Clinic (SQUH).</a:t>
            </a:r>
          </a:p>
          <a:p>
            <a:pPr marL="0" indent="0" algn="just">
              <a:buNone/>
            </a:pPr>
            <a:endParaRPr lang="en-GB" dirty="0">
              <a:latin typeface="Times" pitchFamily="2" charset="0"/>
              <a:cs typeface="FF Unit Pro Light" panose="020B0504030101020102" pitchFamily="34" charset="0"/>
            </a:endParaRPr>
          </a:p>
          <a:p>
            <a:pPr marL="0" indent="0" algn="just">
              <a:buNone/>
            </a:pPr>
            <a:r>
              <a:rPr lang="en-GB" b="1" dirty="0">
                <a:latin typeface="Times" pitchFamily="2" charset="0"/>
                <a:cs typeface="FF Unit Pro Light" panose="020B0504030101020102" pitchFamily="34" charset="0"/>
              </a:rPr>
              <a:t>Modes of referral to Student </a:t>
            </a:r>
            <a:r>
              <a:rPr lang="en-CA" b="1" dirty="0">
                <a:latin typeface="Times" pitchFamily="2" charset="0"/>
                <a:cs typeface="FF Unit Pro Light" panose="020B0504030101020102" pitchFamily="34" charset="0"/>
              </a:rPr>
              <a:t>W</a:t>
            </a:r>
            <a:r>
              <a:rPr lang="en-CA" b="1" dirty="0">
                <a:latin typeface="Times" pitchFamily="2" charset="0"/>
              </a:rPr>
              <a:t>ell-Being</a:t>
            </a:r>
            <a:r>
              <a:rPr lang="en-GB" b="1" dirty="0">
                <a:latin typeface="Times" pitchFamily="2" charset="0"/>
                <a:cs typeface="FF Unit Pro Light" panose="020B0504030101020102" pitchFamily="34" charset="0"/>
              </a:rPr>
              <a:t> Clinic</a:t>
            </a:r>
          </a:p>
          <a:p>
            <a:pPr marL="454025" indent="-227013" algn="just">
              <a:buFontTx/>
              <a:buChar char="-"/>
            </a:pPr>
            <a:r>
              <a:rPr lang="en-CA" dirty="0">
                <a:latin typeface="Times" pitchFamily="2" charset="0"/>
              </a:rPr>
              <a:t>Referrals from FAMCO or the Student Clinic at SQU.</a:t>
            </a:r>
          </a:p>
          <a:p>
            <a:pPr marL="454025" indent="-227013" algn="just">
              <a:buFontTx/>
              <a:buChar char="-"/>
            </a:pPr>
            <a:r>
              <a:rPr lang="en-CA" dirty="0">
                <a:latin typeface="Times" pitchFamily="2" charset="0"/>
              </a:rPr>
              <a:t>Referrals from the Student Counselling Centre, SQU.</a:t>
            </a:r>
          </a:p>
          <a:p>
            <a:pPr marL="454025" indent="-227013" algn="just">
              <a:buFontTx/>
              <a:buChar char="-"/>
            </a:pPr>
            <a:r>
              <a:rPr lang="en-CA" dirty="0">
                <a:latin typeface="Times" pitchFamily="2" charset="0"/>
              </a:rPr>
              <a:t>Referrals from Assistant Dean’s Offices of the College of Medicine and Health Sciences.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6A6D49-C058-4EFB-B25B-6340DC3256BF}"/>
              </a:ext>
            </a:extLst>
          </p:cNvPr>
          <p:cNvSpPr txBox="1">
            <a:spLocks/>
          </p:cNvSpPr>
          <p:nvPr/>
        </p:nvSpPr>
        <p:spPr>
          <a:xfrm>
            <a:off x="838200" y="3655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>
                <a:solidFill>
                  <a:srgbClr val="002060"/>
                </a:solidFill>
                <a:latin typeface="Times" pitchFamily="2" charset="0"/>
              </a:rPr>
              <a:t>Available Services for students</a:t>
            </a:r>
            <a:b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" pitchFamily="2" charset="0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6351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87A122-BE5E-4BA7-25CF-78C9081336E3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1DA4D-4DAB-0CCC-F0F8-7F258CF79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18" y="1625507"/>
            <a:ext cx="11180618" cy="4816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>
                <a:latin typeface="Times" pitchFamily="2" charset="0"/>
              </a:rPr>
              <a:t>Concerns related to Phase-I curriculum in general:</a:t>
            </a:r>
          </a:p>
          <a:p>
            <a:pPr marL="0" indent="0">
              <a:buNone/>
            </a:pPr>
            <a:r>
              <a:rPr lang="en-US" sz="2300" dirty="0">
                <a:latin typeface="Times" pitchFamily="2" charset="0"/>
              </a:rPr>
              <a:t>• Phase-I coordinator – Dr. Maha Z. </a:t>
            </a:r>
            <a:r>
              <a:rPr lang="en-US" sz="2300" dirty="0" err="1">
                <a:latin typeface="Times" pitchFamily="2" charset="0"/>
              </a:rPr>
              <a:t>Al-Riyami</a:t>
            </a:r>
            <a:r>
              <a:rPr lang="en-US" sz="2300" dirty="0">
                <a:latin typeface="Times" pitchFamily="2" charset="0"/>
              </a:rPr>
              <a:t> (</a:t>
            </a:r>
            <a:r>
              <a:rPr lang="en-US" sz="2300" dirty="0">
                <a:latin typeface="Times" pitchFamily="2" charset="0"/>
                <a:hlinkClick r:id="rId2"/>
              </a:rPr>
              <a:t>mahazr@squ.edu.om</a:t>
            </a:r>
            <a:r>
              <a:rPr lang="en-US" sz="2300" dirty="0">
                <a:latin typeface="Times" pitchFamily="2" charset="0"/>
              </a:rPr>
              <a:t>)</a:t>
            </a:r>
          </a:p>
          <a:p>
            <a:pPr marL="0" indent="0">
              <a:buNone/>
            </a:pPr>
            <a:r>
              <a:rPr lang="en-US" sz="2300" dirty="0">
                <a:latin typeface="Times" pitchFamily="2" charset="0"/>
              </a:rPr>
              <a:t>• Curriculum Committee Chair – Prof. Reem Al </a:t>
            </a:r>
            <a:r>
              <a:rPr lang="en-US" sz="2300" dirty="0" err="1">
                <a:latin typeface="Times" pitchFamily="2" charset="0"/>
              </a:rPr>
              <a:t>Abdwani</a:t>
            </a:r>
            <a:r>
              <a:rPr lang="en-US" sz="2300" dirty="0">
                <a:latin typeface="Times" pitchFamily="2" charset="0"/>
              </a:rPr>
              <a:t> (</a:t>
            </a:r>
            <a:r>
              <a:rPr lang="en-US" sz="2300" dirty="0">
                <a:latin typeface="Times" pitchFamily="2" charset="0"/>
                <a:hlinkClick r:id="rId3"/>
              </a:rPr>
              <a:t>rabdwani@squ.edu.om</a:t>
            </a:r>
            <a:r>
              <a:rPr lang="en-US" sz="2300" dirty="0">
                <a:latin typeface="Times" pitchFamily="2" charset="0"/>
              </a:rPr>
              <a:t>)</a:t>
            </a:r>
          </a:p>
          <a:p>
            <a:pPr marL="0" indent="0">
              <a:buNone/>
            </a:pPr>
            <a:endParaRPr lang="en-US" sz="2300" dirty="0">
              <a:latin typeface="Times" pitchFamily="2" charset="0"/>
            </a:endParaRPr>
          </a:p>
          <a:p>
            <a:pPr marL="0" indent="0">
              <a:buNone/>
            </a:pPr>
            <a:r>
              <a:rPr lang="en-US" sz="2300" b="1" dirty="0">
                <a:latin typeface="Times" pitchFamily="2" charset="0"/>
              </a:rPr>
              <a:t>Concerns related to Phase-I assessment in general:</a:t>
            </a:r>
          </a:p>
          <a:p>
            <a:pPr marL="0" indent="0">
              <a:buNone/>
            </a:pPr>
            <a:r>
              <a:rPr lang="en-US" sz="2300" dirty="0">
                <a:latin typeface="Times" pitchFamily="2" charset="0"/>
              </a:rPr>
              <a:t>• Phase-I coordinator – Dr. Maha Z. </a:t>
            </a:r>
            <a:r>
              <a:rPr lang="en-US" sz="2300" dirty="0" err="1">
                <a:latin typeface="Times" pitchFamily="2" charset="0"/>
              </a:rPr>
              <a:t>Al-Riyami</a:t>
            </a:r>
            <a:r>
              <a:rPr lang="en-US" sz="2300" dirty="0">
                <a:latin typeface="Times" pitchFamily="2" charset="0"/>
              </a:rPr>
              <a:t> (</a:t>
            </a:r>
            <a:r>
              <a:rPr lang="en-US" sz="2300" dirty="0">
                <a:latin typeface="Times" pitchFamily="2" charset="0"/>
                <a:hlinkClick r:id="rId2"/>
              </a:rPr>
              <a:t>mahazr@squ.edu.om</a:t>
            </a:r>
            <a:r>
              <a:rPr lang="en-US" sz="2300" dirty="0">
                <a:latin typeface="Times" pitchFamily="2" charset="0"/>
              </a:rPr>
              <a:t>)</a:t>
            </a:r>
          </a:p>
          <a:p>
            <a:pPr marL="0" indent="0">
              <a:buNone/>
            </a:pPr>
            <a:r>
              <a:rPr lang="en-US" sz="2300" dirty="0">
                <a:latin typeface="Times" pitchFamily="2" charset="0"/>
              </a:rPr>
              <a:t>• Examinations Committee Chair – Dr. Maryam Al Shukri (</a:t>
            </a:r>
            <a:r>
              <a:rPr lang="en-US" sz="2300" dirty="0">
                <a:latin typeface="Times" pitchFamily="2" charset="0"/>
                <a:hlinkClick r:id="rId4"/>
              </a:rPr>
              <a:t>mariamn@squ.edu.om</a:t>
            </a:r>
            <a:r>
              <a:rPr lang="en-US" sz="2300" dirty="0">
                <a:latin typeface="Times" pitchFamily="2" charset="0"/>
              </a:rPr>
              <a:t>)</a:t>
            </a:r>
          </a:p>
          <a:p>
            <a:pPr marL="0" indent="0">
              <a:buNone/>
            </a:pPr>
            <a:r>
              <a:rPr lang="en-US" sz="2300" dirty="0">
                <a:latin typeface="Times" pitchFamily="2" charset="0"/>
              </a:rPr>
              <a:t>• Examinations Committee Deputy Chair – Dr. Halima Al </a:t>
            </a:r>
            <a:r>
              <a:rPr lang="en-US" sz="2300" dirty="0" err="1">
                <a:latin typeface="Times" pitchFamily="2" charset="0"/>
              </a:rPr>
              <a:t>Balushi</a:t>
            </a:r>
            <a:r>
              <a:rPr lang="en-US" sz="2300" dirty="0">
                <a:latin typeface="Times" pitchFamily="2" charset="0"/>
              </a:rPr>
              <a:t> (</a:t>
            </a:r>
            <a:r>
              <a:rPr lang="en-US" sz="2300" dirty="0">
                <a:latin typeface="Times" pitchFamily="2" charset="0"/>
                <a:hlinkClick r:id="rId5"/>
              </a:rPr>
              <a:t>halima07@squ.edu.om</a:t>
            </a:r>
            <a:r>
              <a:rPr lang="en-US" sz="2300" dirty="0">
                <a:latin typeface="Times" pitchFamily="2" charset="0"/>
              </a:rPr>
              <a:t>)</a:t>
            </a:r>
          </a:p>
          <a:p>
            <a:pPr marL="0" indent="0">
              <a:buNone/>
            </a:pPr>
            <a:endParaRPr lang="en-US" sz="2300" dirty="0">
              <a:latin typeface="Times" pitchFamily="2" charset="0"/>
            </a:endParaRPr>
          </a:p>
          <a:p>
            <a:pPr marL="0" indent="0">
              <a:buNone/>
            </a:pPr>
            <a:r>
              <a:rPr lang="en-US" sz="2300" b="1" dirty="0">
                <a:latin typeface="Times" pitchFamily="2" charset="0"/>
              </a:rPr>
              <a:t>Logistical and other MD program-related issues:</a:t>
            </a:r>
          </a:p>
          <a:p>
            <a:pPr marL="0" indent="0">
              <a:buNone/>
            </a:pPr>
            <a:r>
              <a:rPr lang="en-US" sz="2300" dirty="0">
                <a:latin typeface="Times" pitchFamily="2" charset="0"/>
              </a:rPr>
              <a:t>• </a:t>
            </a:r>
            <a:r>
              <a:rPr lang="en-US" sz="2300" i="1" dirty="0">
                <a:latin typeface="Times" pitchFamily="2" charset="0"/>
              </a:rPr>
              <a:t>Asst.</a:t>
            </a:r>
            <a:r>
              <a:rPr lang="en-US" sz="2300" dirty="0">
                <a:latin typeface="Times" pitchFamily="2" charset="0"/>
              </a:rPr>
              <a:t> Dean for Undergraduate Studies - Dr. Arwa Al </a:t>
            </a:r>
            <a:r>
              <a:rPr lang="en-US" sz="2300" dirty="0" err="1">
                <a:latin typeface="Times" pitchFamily="2" charset="0"/>
              </a:rPr>
              <a:t>Kindi</a:t>
            </a:r>
            <a:r>
              <a:rPr lang="en-US" sz="2300" dirty="0">
                <a:latin typeface="Times" pitchFamily="2" charset="0"/>
              </a:rPr>
              <a:t> (</a:t>
            </a:r>
            <a:r>
              <a:rPr lang="en-US" sz="2300" dirty="0">
                <a:latin typeface="Times" pitchFamily="2" charset="0"/>
                <a:hlinkClick r:id="rId6"/>
              </a:rPr>
              <a:t>arwank@squ.edu.om</a:t>
            </a:r>
            <a:r>
              <a:rPr lang="en-US" sz="2300" dirty="0">
                <a:latin typeface="Times" pitchFamily="2" charset="0"/>
              </a:rPr>
              <a:t>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B55900-833B-A0E1-CA10-909A6736D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80"/>
            <a:ext cx="10515600" cy="1325563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" pitchFamily="2" charset="0"/>
              </a:rPr>
              <a:t>Student Support &amp; Feedback</a:t>
            </a:r>
          </a:p>
        </p:txBody>
      </p:sp>
    </p:spTree>
    <p:extLst>
      <p:ext uri="{BB962C8B-B14F-4D97-AF65-F5344CB8AC3E}">
        <p14:creationId xmlns:p14="http://schemas.microsoft.com/office/powerpoint/2010/main" val="259423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CB0082-8ADC-8889-E5A6-FCE632FAF0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" t="951" r="1744" b="50981"/>
          <a:stretch/>
        </p:blipFill>
        <p:spPr>
          <a:xfrm>
            <a:off x="-24545" y="1046479"/>
            <a:ext cx="6130841" cy="42896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53AB91-9E5A-FF06-6B5F-36BCCD9958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7" t="48627" r="1913"/>
          <a:stretch/>
        </p:blipFill>
        <p:spPr>
          <a:xfrm>
            <a:off x="6147154" y="1004914"/>
            <a:ext cx="6044846" cy="454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9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1C03B1-69F3-E646-6BC6-C76D609144CE}"/>
              </a:ext>
            </a:extLst>
          </p:cNvPr>
          <p:cNvSpPr txBox="1"/>
          <p:nvPr/>
        </p:nvSpPr>
        <p:spPr>
          <a:xfrm>
            <a:off x="1433746" y="2614350"/>
            <a:ext cx="9324508" cy="1137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Times" pitchFamily="2" charset="0"/>
                <a:ea typeface="Yu Mincho" panose="02020400000000000000" pitchFamily="18" charset="-128"/>
                <a:cs typeface="FF Unit Pro Light" panose="020B0504030101020102" pitchFamily="34" charset="0"/>
              </a:rPr>
              <a:t>Full details regarding the program and the regulations are available in the student handbook.</a:t>
            </a:r>
          </a:p>
        </p:txBody>
      </p:sp>
    </p:spTree>
    <p:extLst>
      <p:ext uri="{BB962C8B-B14F-4D97-AF65-F5344CB8AC3E}">
        <p14:creationId xmlns:p14="http://schemas.microsoft.com/office/powerpoint/2010/main" val="164957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F6FDBDA-1C46-B5AB-CF40-82BBCC8E05A7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A738C-8351-E826-D6A8-91B40DB79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  <a:latin typeface="Times" pitchFamily="2" charset="0"/>
              </a:rPr>
              <a:t>The </a:t>
            </a:r>
            <a:r>
              <a:rPr lang="en-CA" sz="3600" b="1" u="sng" dirty="0">
                <a:solidFill>
                  <a:srgbClr val="002060"/>
                </a:solidFill>
                <a:latin typeface="Times" pitchFamily="2" charset="0"/>
              </a:rPr>
              <a:t>mission</a:t>
            </a:r>
            <a:r>
              <a:rPr lang="en-CA" sz="3600" b="1" dirty="0">
                <a:solidFill>
                  <a:srgbClr val="002060"/>
                </a:solidFill>
                <a:latin typeface="Times" pitchFamily="2" charset="0"/>
              </a:rPr>
              <a:t> of College of Medicine and Health Sciences, SQU</a:t>
            </a:r>
            <a:endParaRPr lang="en-US" sz="3600" b="1" dirty="0">
              <a:solidFill>
                <a:srgbClr val="002060"/>
              </a:solidFill>
              <a:latin typeface="Times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94EBE-FC88-DC75-E88E-ABDE8294B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7568"/>
            <a:ext cx="10685929" cy="474254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4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CA" sz="4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en-CA" sz="4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competent medical doctors </a:t>
            </a:r>
            <a:r>
              <a:rPr lang="en-CA" sz="4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health scientists who are life-long learners, able to pursue further specialization and continuous professional development.</a:t>
            </a:r>
          </a:p>
          <a:p>
            <a:pPr marL="0" indent="0">
              <a:lnSpc>
                <a:spcPct val="120000"/>
              </a:lnSpc>
              <a:buNone/>
            </a:pPr>
            <a:endParaRPr lang="en-CA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4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create a scholarly environment that supports innovation and excellence in teaching, research and postgraduate education.</a:t>
            </a:r>
          </a:p>
          <a:p>
            <a:pPr marL="0" indent="0">
              <a:lnSpc>
                <a:spcPct val="120000"/>
              </a:lnSpc>
              <a:buNone/>
            </a:pPr>
            <a:endParaRPr lang="en-CA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4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deliver, through Sultan Qaboos University Hospital, quality patient-centered care that responds to community needs and major global health problems.</a:t>
            </a:r>
            <a:endParaRPr lang="en-CA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3A576B-2B16-901F-FBE9-D8D0BCCFDE18}"/>
              </a:ext>
            </a:extLst>
          </p:cNvPr>
          <p:cNvSpPr txBox="1"/>
          <p:nvPr/>
        </p:nvSpPr>
        <p:spPr>
          <a:xfrm>
            <a:off x="6159500" y="6425168"/>
            <a:ext cx="6794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www.squ.edu.om</a:t>
            </a:r>
            <a:r>
              <a:rPr lang="en-US" sz="1600" dirty="0"/>
              <a:t>/medicine/About-College/Mission-Vision</a:t>
            </a:r>
          </a:p>
        </p:txBody>
      </p:sp>
    </p:spTree>
    <p:extLst>
      <p:ext uri="{BB962C8B-B14F-4D97-AF65-F5344CB8AC3E}">
        <p14:creationId xmlns:p14="http://schemas.microsoft.com/office/powerpoint/2010/main" val="59786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B7893C4-19D9-C711-B251-CF016E3A00C3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BEBC9-D7B4-A627-0FEA-07EBCA5AA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CA" sz="3500" u="sng" dirty="0">
                <a:solidFill>
                  <a:srgbClr val="002060"/>
                </a:solidFill>
                <a:latin typeface="Times" pitchFamily="2" charset="0"/>
              </a:rPr>
              <a:t>Vision</a:t>
            </a:r>
            <a:r>
              <a:rPr lang="en-US" sz="3500" dirty="0"/>
              <a:t>: 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aspire to international prominence in medical education, advancement in biomedical sciences and health research.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CA" sz="3500" u="sng" dirty="0">
                <a:solidFill>
                  <a:srgbClr val="002060"/>
                </a:solidFill>
                <a:latin typeface="Times" pitchFamily="2" charset="0"/>
              </a:rPr>
              <a:t>Core values: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Excellence                 Quality Service                 Creativity &amp; Innovation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                      Integrity                            Transparency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Work                Collaboration                    Flexibility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           Public Trust &amp; Confidence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131655-3CB9-C312-F866-EF425179FAD4}"/>
              </a:ext>
            </a:extLst>
          </p:cNvPr>
          <p:cNvSpPr txBox="1">
            <a:spLocks/>
          </p:cNvSpPr>
          <p:nvPr/>
        </p:nvSpPr>
        <p:spPr>
          <a:xfrm>
            <a:off x="403412" y="18336"/>
            <a:ext cx="110758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3600" b="1" dirty="0">
                <a:solidFill>
                  <a:srgbClr val="002060"/>
                </a:solidFill>
                <a:latin typeface="Times" pitchFamily="2" charset="0"/>
              </a:rPr>
              <a:t>The vision &amp; core values of College of Medicine and Health Sciences, SQU</a:t>
            </a:r>
            <a:endParaRPr lang="en-US" sz="3600" b="1" dirty="0">
              <a:solidFill>
                <a:srgbClr val="002060"/>
              </a:solidFill>
              <a:latin typeface="Times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6660BD-368A-8DCE-27D8-A187DFF5FEA9}"/>
              </a:ext>
            </a:extLst>
          </p:cNvPr>
          <p:cNvSpPr txBox="1"/>
          <p:nvPr/>
        </p:nvSpPr>
        <p:spPr>
          <a:xfrm>
            <a:off x="5585013" y="6465658"/>
            <a:ext cx="70148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Times" pitchFamily="2" charset="0"/>
              </a:rPr>
              <a:t>Student Handbook, 2023-2024, College of Medicine and Health Sciences, SQU</a:t>
            </a:r>
          </a:p>
        </p:txBody>
      </p:sp>
    </p:spTree>
    <p:extLst>
      <p:ext uri="{BB962C8B-B14F-4D97-AF65-F5344CB8AC3E}">
        <p14:creationId xmlns:p14="http://schemas.microsoft.com/office/powerpoint/2010/main" val="149788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AE6566-BA62-C798-83C3-7A35E7F0FE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 l="1" r="1225"/>
          <a:stretch/>
        </p:blipFill>
        <p:spPr>
          <a:xfrm>
            <a:off x="1186329" y="0"/>
            <a:ext cx="5554002" cy="6858000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ED260F5-704D-8CE6-90EA-ACB62F871776}"/>
              </a:ext>
            </a:extLst>
          </p:cNvPr>
          <p:cNvSpPr/>
          <p:nvPr/>
        </p:nvSpPr>
        <p:spPr>
          <a:xfrm>
            <a:off x="1267011" y="2595282"/>
            <a:ext cx="2828366" cy="5782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210814A-BC2A-AB3F-4355-3F129EF4B81B}"/>
              </a:ext>
            </a:extLst>
          </p:cNvPr>
          <p:cNvSpPr/>
          <p:nvPr/>
        </p:nvSpPr>
        <p:spPr>
          <a:xfrm>
            <a:off x="6985000" y="1969830"/>
            <a:ext cx="4162611" cy="24542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9DFCE8-1007-75A9-FEE3-5C64EB1B6DF5}"/>
              </a:ext>
            </a:extLst>
          </p:cNvPr>
          <p:cNvSpPr txBox="1"/>
          <p:nvPr/>
        </p:nvSpPr>
        <p:spPr>
          <a:xfrm>
            <a:off x="7216964" y="2050121"/>
            <a:ext cx="3708025" cy="224676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" pitchFamily="2" charset="0"/>
              </a:rPr>
              <a:t>Phase-I duration:</a:t>
            </a:r>
          </a:p>
          <a:p>
            <a:pPr algn="ctr"/>
            <a:r>
              <a:rPr lang="en-US" sz="2800" dirty="0">
                <a:latin typeface="Times" pitchFamily="2" charset="0"/>
              </a:rPr>
              <a:t> 2-3 semesters for direct entry and</a:t>
            </a:r>
          </a:p>
          <a:p>
            <a:pPr algn="ctr"/>
            <a:r>
              <a:rPr lang="en-US" sz="2800" dirty="0">
                <a:latin typeface="Times" pitchFamily="2" charset="0"/>
              </a:rPr>
              <a:t>after the Foundation Program Courses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D9354A-A0D1-29EF-E3DA-D9BC6F8BEFF1}"/>
              </a:ext>
            </a:extLst>
          </p:cNvPr>
          <p:cNvSpPr txBox="1"/>
          <p:nvPr/>
        </p:nvSpPr>
        <p:spPr>
          <a:xfrm>
            <a:off x="5523379" y="6413765"/>
            <a:ext cx="68075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Times" pitchFamily="2" charset="0"/>
              </a:rPr>
              <a:t>Student Handbook, 2023-2024, College of Medicine and Health Sciences, SQU</a:t>
            </a:r>
          </a:p>
        </p:txBody>
      </p:sp>
    </p:spTree>
    <p:extLst>
      <p:ext uri="{BB962C8B-B14F-4D97-AF65-F5344CB8AC3E}">
        <p14:creationId xmlns:p14="http://schemas.microsoft.com/office/powerpoint/2010/main" val="9039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243FA8-B37C-775E-DE6D-ACE7E766F8C3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AD280C-A560-34DA-6608-97375F86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07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" pitchFamily="2" charset="0"/>
              </a:rPr>
              <a:t>The aim of Phase-1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EAA00-51C4-DA76-1047-137860244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10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3200" dirty="0">
                <a:latin typeface="Times" pitchFamily="2" charset="0"/>
              </a:rPr>
              <a:t>Provide the students with a number of complementing courses that are appropriately time-tabled to assess students’ ability to acquire essential and fundamental concepts that will appraise his/her ability to study medicine.</a:t>
            </a:r>
          </a:p>
          <a:p>
            <a:pPr algn="just"/>
            <a:endParaRPr lang="en-US" sz="3200" dirty="0">
              <a:latin typeface="Times" pitchFamily="2" charset="0"/>
            </a:endParaRPr>
          </a:p>
          <a:p>
            <a:pPr algn="just"/>
            <a:r>
              <a:rPr lang="en-US" sz="3200" dirty="0">
                <a:latin typeface="Times" pitchFamily="2" charset="0"/>
              </a:rPr>
              <a:t>Phase-1 plan;</a:t>
            </a:r>
          </a:p>
          <a:p>
            <a:pPr marL="668338" indent="0" algn="just">
              <a:buNone/>
            </a:pPr>
            <a:r>
              <a:rPr lang="en-US" sz="3200" dirty="0">
                <a:latin typeface="Times" pitchFamily="2" charset="0"/>
              </a:rPr>
              <a:t>University Electives [6 Cr], </a:t>
            </a:r>
          </a:p>
          <a:p>
            <a:pPr marL="668338" indent="0" algn="just">
              <a:buNone/>
            </a:pPr>
            <a:r>
              <a:rPr lang="en-US" sz="3200" dirty="0">
                <a:latin typeface="Times" pitchFamily="2" charset="0"/>
              </a:rPr>
              <a:t>University Requirements [6 Cr], </a:t>
            </a:r>
          </a:p>
          <a:p>
            <a:pPr marL="668338" indent="0" algn="just">
              <a:buNone/>
            </a:pPr>
            <a:r>
              <a:rPr lang="en-US" sz="3200" dirty="0">
                <a:latin typeface="Times" pitchFamily="2" charset="0"/>
              </a:rPr>
              <a:t>Academic English for Medicine [3 Cr],</a:t>
            </a:r>
          </a:p>
          <a:p>
            <a:pPr marL="668338" indent="0" algn="just">
              <a:buNone/>
            </a:pPr>
            <a:r>
              <a:rPr lang="en-US" sz="3200" dirty="0">
                <a:latin typeface="Times" pitchFamily="2" charset="0"/>
              </a:rPr>
              <a:t>Medical Informatics [2 Cr].</a:t>
            </a:r>
          </a:p>
        </p:txBody>
      </p:sp>
    </p:spTree>
    <p:extLst>
      <p:ext uri="{BB962C8B-B14F-4D97-AF65-F5344CB8AC3E}">
        <p14:creationId xmlns:p14="http://schemas.microsoft.com/office/powerpoint/2010/main" val="246605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088373-B197-E624-B2FB-C95D0CACF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623" y="99952"/>
            <a:ext cx="4777316" cy="67580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262750-22C0-5630-7665-CB3B2D716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99" y="113832"/>
            <a:ext cx="4584324" cy="6631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59E33A-4DA0-7083-8512-3850C0D3BE42}"/>
              </a:ext>
            </a:extLst>
          </p:cNvPr>
          <p:cNvSpPr txBox="1"/>
          <p:nvPr/>
        </p:nvSpPr>
        <p:spPr>
          <a:xfrm rot="16200000">
            <a:off x="8617191" y="3309697"/>
            <a:ext cx="68075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Times" pitchFamily="2" charset="0"/>
              </a:rPr>
              <a:t>Student Handbook, 2023-2024, College of Medicine and Health Sciences, SQU</a:t>
            </a:r>
          </a:p>
        </p:txBody>
      </p:sp>
    </p:spTree>
    <p:extLst>
      <p:ext uri="{BB962C8B-B14F-4D97-AF65-F5344CB8AC3E}">
        <p14:creationId xmlns:p14="http://schemas.microsoft.com/office/powerpoint/2010/main" val="248797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C1725D-8271-B7CC-F0AD-9EA944502501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B026C7-BC29-57EA-D040-6A7883BA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" pitchFamily="2" charset="0"/>
              </a:rPr>
              <a:t>Admission &amp; Progression regulations: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845F7C-DD1D-7A46-C0F2-AEA0E9D0C935}"/>
              </a:ext>
            </a:extLst>
          </p:cNvPr>
          <p:cNvSpPr txBox="1"/>
          <p:nvPr/>
        </p:nvSpPr>
        <p:spPr>
          <a:xfrm>
            <a:off x="655545" y="1568841"/>
            <a:ext cx="1027691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dirty="0">
                <a:latin typeface="Times" pitchFamily="2" charset="0"/>
              </a:rPr>
              <a:t>Admission to Phase- I of the MD program is subject to Ministry of Higher Education and University Regulations.</a:t>
            </a:r>
          </a:p>
          <a:p>
            <a:pPr algn="just"/>
            <a:endParaRPr lang="en-US" sz="3000" dirty="0">
              <a:latin typeface="Times" pitchFamily="2" charset="0"/>
            </a:endParaRPr>
          </a:p>
          <a:p>
            <a:pPr algn="just"/>
            <a:r>
              <a:rPr lang="en-US" sz="3000" dirty="0">
                <a:solidFill>
                  <a:srgbClr val="002060"/>
                </a:solidFill>
                <a:latin typeface="Times" pitchFamily="2" charset="0"/>
              </a:rPr>
              <a:t>Course Load: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dirty="0">
                <a:latin typeface="Times" pitchFamily="2" charset="0"/>
              </a:rPr>
              <a:t>A minimum of </a:t>
            </a:r>
            <a:r>
              <a:rPr lang="en-US" sz="3000" dirty="0">
                <a:solidFill>
                  <a:srgbClr val="C00000"/>
                </a:solidFill>
                <a:latin typeface="Times" pitchFamily="2" charset="0"/>
              </a:rPr>
              <a:t>9 credits per semester</a:t>
            </a:r>
            <a:r>
              <a:rPr lang="en-US" sz="3000" dirty="0">
                <a:latin typeface="Times" pitchFamily="2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dirty="0">
                <a:latin typeface="Times" pitchFamily="2" charset="0"/>
              </a:rPr>
              <a:t>Students may register for one course if they are exiting a Phase of the MD program or if their score is “C+” or below in that particular course.</a:t>
            </a:r>
          </a:p>
        </p:txBody>
      </p:sp>
    </p:spTree>
    <p:extLst>
      <p:ext uri="{BB962C8B-B14F-4D97-AF65-F5344CB8AC3E}">
        <p14:creationId xmlns:p14="http://schemas.microsoft.com/office/powerpoint/2010/main" val="3329948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3FC9F39-7800-2206-CF7D-00C5627370E7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0F9D6-AB88-2208-A0A6-B17FC5F77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4" y="46038"/>
            <a:ext cx="11531871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" pitchFamily="2" charset="0"/>
              </a:rPr>
              <a:t>The Minimum Satisfactory Credit rule for Phase I of the MD program as approved by the University Council: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93FC0F-112E-4DAD-58C9-DE616E473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006" y="2246476"/>
            <a:ext cx="5819994" cy="32832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6BE474-AD06-6181-C4C3-419CFE8B2E5E}"/>
              </a:ext>
            </a:extLst>
          </p:cNvPr>
          <p:cNvSpPr txBox="1"/>
          <p:nvPr/>
        </p:nvSpPr>
        <p:spPr>
          <a:xfrm>
            <a:off x="422564" y="1995294"/>
            <a:ext cx="585843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Students who do not achieve the minimum satisfactory credit will be asked to withdraw from the University.</a:t>
            </a:r>
          </a:p>
          <a:p>
            <a:pPr algn="just"/>
            <a:endParaRPr lang="en-US" sz="2400" dirty="0">
              <a:latin typeface="Times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" pitchFamily="2" charset="0"/>
              </a:rPr>
              <a:t>Student must take measures to improve the number of earned credits and be aware that the following does not increase the earned credits:</a:t>
            </a:r>
          </a:p>
          <a:p>
            <a:pPr marL="1028700" indent="-174625" algn="just"/>
            <a:r>
              <a:rPr lang="en-US" sz="2400" dirty="0">
                <a:latin typeface="Times" pitchFamily="2" charset="0"/>
              </a:rPr>
              <a:t>1. Failing a course</a:t>
            </a:r>
          </a:p>
          <a:p>
            <a:pPr marL="1028700" indent="-174625" algn="just"/>
            <a:r>
              <a:rPr lang="en-US" sz="2400" dirty="0">
                <a:latin typeface="Times" pitchFamily="2" charset="0"/>
              </a:rPr>
              <a:t>2. Repeating a passed course</a:t>
            </a:r>
          </a:p>
        </p:txBody>
      </p:sp>
    </p:spTree>
    <p:extLst>
      <p:ext uri="{BB962C8B-B14F-4D97-AF65-F5344CB8AC3E}">
        <p14:creationId xmlns:p14="http://schemas.microsoft.com/office/powerpoint/2010/main" val="1679022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981198-8944-B788-B713-C3B6B9CA80F9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B417A-3ABB-F20A-8AC4-FC72459F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844"/>
            <a:ext cx="10515600" cy="1325563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" pitchFamily="2" charset="0"/>
              </a:rPr>
              <a:t>Progression Standards to Phase-II: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FEC4F-D72C-B49C-2A7A-F9B4AEE01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330" y="1568909"/>
            <a:ext cx="11479306" cy="551646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2900" dirty="0">
                <a:latin typeface="Times" pitchFamily="2" charset="0"/>
              </a:rPr>
              <a:t>A </a:t>
            </a:r>
            <a:r>
              <a:rPr lang="en-US" sz="2900" dirty="0">
                <a:solidFill>
                  <a:srgbClr val="C00000"/>
                </a:solidFill>
                <a:latin typeface="Times" pitchFamily="2" charset="0"/>
              </a:rPr>
              <a:t>focused </a:t>
            </a:r>
            <a:r>
              <a:rPr lang="en-US" sz="2900" u="sng" dirty="0">
                <a:solidFill>
                  <a:srgbClr val="C00000"/>
                </a:solidFill>
                <a:latin typeface="Times" pitchFamily="2" charset="0"/>
              </a:rPr>
              <a:t>GPA (</a:t>
            </a:r>
            <a:r>
              <a:rPr lang="en-US" sz="2900" u="sng" dirty="0" err="1">
                <a:solidFill>
                  <a:srgbClr val="C00000"/>
                </a:solidFill>
                <a:latin typeface="Times" pitchFamily="2" charset="0"/>
              </a:rPr>
              <a:t>fGPA</a:t>
            </a:r>
            <a:r>
              <a:rPr lang="en-US" sz="2900" u="sng" dirty="0">
                <a:solidFill>
                  <a:srgbClr val="C00000"/>
                </a:solidFill>
                <a:latin typeface="Times" pitchFamily="2" charset="0"/>
              </a:rPr>
              <a:t>) of 2.50 </a:t>
            </a:r>
            <a:r>
              <a:rPr lang="en-US" sz="2900" dirty="0">
                <a:latin typeface="Times" pitchFamily="2" charset="0"/>
              </a:rPr>
              <a:t>(currently 20 credits) is the required pass standard at the end of Phase I. </a:t>
            </a:r>
          </a:p>
          <a:p>
            <a:pPr marL="0" indent="0" algn="just">
              <a:buNone/>
            </a:pPr>
            <a:endParaRPr lang="en-US" sz="2900" dirty="0">
              <a:latin typeface="Times" pitchFamily="2" charset="0"/>
            </a:endParaRPr>
          </a:p>
          <a:p>
            <a:pPr algn="just"/>
            <a:r>
              <a:rPr lang="en-US" sz="2900" dirty="0" err="1">
                <a:latin typeface="Times" pitchFamily="2" charset="0"/>
              </a:rPr>
              <a:t>fGPA</a:t>
            </a:r>
            <a:r>
              <a:rPr lang="en-US" sz="2900" dirty="0">
                <a:latin typeface="Times" pitchFamily="2" charset="0"/>
              </a:rPr>
              <a:t> is calculated based on the following specified core courses:</a:t>
            </a:r>
          </a:p>
          <a:p>
            <a:pPr marL="533400" indent="0" algn="just">
              <a:buNone/>
            </a:pPr>
            <a:r>
              <a:rPr lang="en-US" sz="2900" dirty="0">
                <a:latin typeface="Times" pitchFamily="2" charset="0"/>
              </a:rPr>
              <a:t>- </a:t>
            </a:r>
            <a:r>
              <a:rPr lang="en-US" sz="2600" dirty="0">
                <a:latin typeface="Times" pitchFamily="2" charset="0"/>
              </a:rPr>
              <a:t>Academic English for Medicine              - Chemistry for Medicine</a:t>
            </a:r>
          </a:p>
          <a:p>
            <a:pPr marL="533400" indent="0" algn="just">
              <a:buNone/>
            </a:pPr>
            <a:r>
              <a:rPr lang="en-US" sz="2600" dirty="0">
                <a:latin typeface="Times" pitchFamily="2" charset="0"/>
              </a:rPr>
              <a:t>- Introduction to Human Physiology          - Cell Communication                           </a:t>
            </a:r>
          </a:p>
          <a:p>
            <a:pPr marL="533400" indent="0" algn="just">
              <a:buNone/>
            </a:pPr>
            <a:r>
              <a:rPr lang="en-US" sz="2600" dirty="0">
                <a:latin typeface="Times" pitchFamily="2" charset="0"/>
              </a:rPr>
              <a:t>- Enzymology and Metabolism courses     - Introduction to Human Anatomy</a:t>
            </a:r>
          </a:p>
          <a:p>
            <a:pPr marL="514350" indent="-514350" algn="just">
              <a:buAutoNum type="arabicPeriod"/>
            </a:pPr>
            <a:endParaRPr lang="en-US" sz="2900" dirty="0">
              <a:latin typeface="Times" pitchFamily="2" charset="0"/>
            </a:endParaRPr>
          </a:p>
          <a:p>
            <a:pPr algn="just"/>
            <a:r>
              <a:rPr lang="en-US" sz="2900" dirty="0">
                <a:latin typeface="Times" pitchFamily="2" charset="0"/>
              </a:rPr>
              <a:t>Phase I duration is from </a:t>
            </a:r>
            <a:r>
              <a:rPr lang="en-US" sz="2900" u="sng" dirty="0">
                <a:solidFill>
                  <a:srgbClr val="C00000"/>
                </a:solidFill>
                <a:latin typeface="Times" pitchFamily="2" charset="0"/>
              </a:rPr>
              <a:t>two to five semesters.</a:t>
            </a:r>
          </a:p>
          <a:p>
            <a:pPr marL="0" indent="0" algn="just">
              <a:buNone/>
            </a:pPr>
            <a:endParaRPr lang="en-US" sz="2900" u="sng" dirty="0">
              <a:solidFill>
                <a:srgbClr val="C00000"/>
              </a:solidFill>
              <a:latin typeface="Times" pitchFamily="2" charset="0"/>
            </a:endParaRPr>
          </a:p>
          <a:p>
            <a:pPr algn="just">
              <a:lnSpc>
                <a:spcPct val="120000"/>
              </a:lnSpc>
            </a:pPr>
            <a:r>
              <a:rPr lang="en-CA" sz="2900" dirty="0">
                <a:latin typeface="Times" pitchFamily="2" charset="0"/>
              </a:rPr>
              <a:t>If a student exceeded the max duration of 5 semesters without obtaining an </a:t>
            </a:r>
            <a:r>
              <a:rPr lang="en-CA" sz="2900" dirty="0" err="1">
                <a:latin typeface="Times" pitchFamily="2" charset="0"/>
              </a:rPr>
              <a:t>fGPA</a:t>
            </a:r>
            <a:r>
              <a:rPr lang="en-CA" sz="2900" dirty="0">
                <a:latin typeface="Times" pitchFamily="2" charset="0"/>
              </a:rPr>
              <a:t> of at least 2.50 will be withdrawn from the college of Medicine and may transfer to another college if they meet the transfer requirements.</a:t>
            </a:r>
          </a:p>
          <a:p>
            <a:pPr marL="0" indent="0">
              <a:buNone/>
            </a:pPr>
            <a:endParaRPr lang="en-US" sz="2400" u="sng" dirty="0">
              <a:solidFill>
                <a:srgbClr val="C00000"/>
              </a:solidFill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85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1148</Words>
  <Application>Microsoft Macintosh PowerPoint</Application>
  <PresentationFormat>Widescreen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</vt:lpstr>
      <vt:lpstr>Times New Roman</vt:lpstr>
      <vt:lpstr>Office Theme</vt:lpstr>
      <vt:lpstr>MD Curriculum: Phase-I Overview</vt:lpstr>
      <vt:lpstr>The mission of College of Medicine and Health Sciences, SQU</vt:lpstr>
      <vt:lpstr>PowerPoint Presentation</vt:lpstr>
      <vt:lpstr>PowerPoint Presentation</vt:lpstr>
      <vt:lpstr>The aim of Phase-1</vt:lpstr>
      <vt:lpstr>PowerPoint Presentation</vt:lpstr>
      <vt:lpstr>Admission &amp; Progression regulations:</vt:lpstr>
      <vt:lpstr>The Minimum Satisfactory Credit rule for Phase I of the MD program as approved by the University Council:</vt:lpstr>
      <vt:lpstr>Progression Standards to Phase-II:</vt:lpstr>
      <vt:lpstr>Summer semester regulations</vt:lpstr>
      <vt:lpstr>Summer semester regulations</vt:lpstr>
      <vt:lpstr>Eligibility criteria for summer registration:</vt:lpstr>
      <vt:lpstr>Grade Scale:</vt:lpstr>
      <vt:lpstr>Available Services for students </vt:lpstr>
      <vt:lpstr>PowerPoint Presentation</vt:lpstr>
      <vt:lpstr>Student Support &amp; Feedback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Phase-I overview MD Curriculum: Phase-I</dc:title>
  <dc:creator>Maha AL-Riyami</dc:creator>
  <cp:lastModifiedBy>Maha AL-Riyami</cp:lastModifiedBy>
  <cp:revision>31</cp:revision>
  <dcterms:created xsi:type="dcterms:W3CDTF">2023-11-06T15:08:22Z</dcterms:created>
  <dcterms:modified xsi:type="dcterms:W3CDTF">2023-11-06T17:16:55Z</dcterms:modified>
</cp:coreProperties>
</file>